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4" r:id="rId4"/>
    <p:sldId id="262" r:id="rId5"/>
    <p:sldId id="263" r:id="rId6"/>
    <p:sldId id="260" r:id="rId7"/>
    <p:sldId id="257" r:id="rId8"/>
    <p:sldId id="258" r:id="rId9"/>
    <p:sldId id="259" r:id="rId10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7621" autoAdjust="0"/>
  </p:normalViewPr>
  <p:slideViewPr>
    <p:cSldViewPr>
      <p:cViewPr>
        <p:scale>
          <a:sx n="125" d="100"/>
          <a:sy n="125" d="100"/>
        </p:scale>
        <p:origin x="-592" y="-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20/6/21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8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en-US" smtClean="0">
                <a:solidFill>
                  <a:srgbClr val="FFFFFF"/>
                </a:solidFill>
              </a:rPr>
              <a:pPr algn="ctr"/>
              <a:t>20/6/21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kumimoji="0" lang="en-US" smtClean="0"/>
              <a:pPr/>
              <a:t>20/6/21</a:t>
            </a:fld>
            <a:endParaRPr kumimoji="0"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 eaLnBrk="1" latinLnBrk="0" hangingPunct="1">
              <a:buNone/>
              <a:defRPr kumimoji="0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rPr kumimoji="0" lang="en-US" smtClean="0"/>
              <a:pPr/>
              <a:t>20/6/21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kumimoji="0" lang="en-US" smtClean="0"/>
              <a:pPr/>
              <a:t>20/6/21</a:t>
            </a:fld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kumimoji="0" lang="en-US" smtClean="0"/>
              <a:pPr/>
              <a:t>20/6/21</a:t>
            </a:fld>
            <a:endParaRPr kumimoji="0"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rPr kumimoji="0" lang="en-US" smtClean="0"/>
              <a:pPr/>
              <a:t>20/6/21</a:t>
            </a:fld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rPr kumimoji="0" lang="en-US" smtClean="0"/>
              <a:pPr/>
              <a:t>20/6/21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 eaLnBrk="1" latinLnBrk="0" hangingPunct="1">
              <a:buNone/>
              <a:defRPr kumimoji="0" sz="4200" b="0"/>
            </a:lvl1pPr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rPr kumimoji="0" lang="en-US" smtClean="0"/>
              <a:pPr/>
              <a:t>20/6/21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sz="1800"/>
            </a:lvl1pPr>
            <a:lvl2pPr eaLnBrk="1" latinLnBrk="0" hangingPunct="1">
              <a:buNone/>
              <a:defRPr kumimoji="0" sz="1200"/>
            </a:lvl2pPr>
            <a:lvl3pPr eaLnBrk="1" latinLnBrk="0" hangingPunct="1">
              <a:buNone/>
              <a:defRPr kumimoji="0" sz="1000"/>
            </a:lvl3pPr>
            <a:lvl4pPr eaLnBrk="1" latinLnBrk="0" hangingPunct="1">
              <a:buNone/>
              <a:defRPr kumimoji="0" sz="900"/>
            </a:lvl4pPr>
            <a:lvl5pPr eaLnBrk="1" latinLnBrk="0" hangingPunct="1">
              <a:buNone/>
              <a:defRPr kumimoji="0" sz="9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3200"/>
            </a:lvl1pPr>
            <a:extLst/>
          </a:lstStyle>
          <a:p>
            <a:pPr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1700"/>
            </a:lvl1pPr>
            <a:lvl2pPr eaLnBrk="1" latinLnBrk="0" hangingPunct="1">
              <a:buFontTx/>
              <a:buNone/>
              <a:defRPr kumimoji="0" sz="1200"/>
            </a:lvl2pPr>
            <a:lvl3pPr eaLnBrk="1" latinLnBrk="0" hangingPunct="1">
              <a:buFontTx/>
              <a:buNone/>
              <a:defRPr kumimoji="0" sz="1000"/>
            </a:lvl3pPr>
            <a:lvl4pPr eaLnBrk="1" latinLnBrk="0" hangingPunct="1">
              <a:buFontTx/>
              <a:buNone/>
              <a:defRPr kumimoji="0" sz="900"/>
            </a:lvl4pPr>
            <a:lvl5pPr eaLnBrk="1" latinLnBrk="0" hangingPunct="1">
              <a:buFontTx/>
              <a:buNone/>
              <a:defRPr kumimoji="0" sz="9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0" hangingPunct="1">
              <a:buNone/>
              <a:defRPr kumimoji="0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rPr kumimoji="0" lang="en-US" smtClean="0"/>
              <a:pPr/>
              <a:t>20/6/21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sz="2800"/>
            </a:lvl1pPr>
            <a:extLst/>
          </a:lstStyle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>
            <a:extLst/>
          </a:lstStyle>
          <a:p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kumimoji="0" lang="en-US" smtClean="0"/>
              <a:pPr/>
              <a:t>20/6/21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pPr eaLnBrk="1" latinLnBrk="0" hangingPunct="1"/>
            <a:r>
              <a:rPr kumimoji="0" lang="zh-CN" altLang="en-US" smtClean="0"/>
              <a:t>单击此处编辑母版标题样式</a:t>
            </a:r>
            <a:endParaRPr kumimoji="0"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09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0" y="-6800850"/>
            <a:ext cx="12639737" cy="164466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9318" y="-781050"/>
            <a:ext cx="6212681" cy="79522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-1771650"/>
            <a:ext cx="7391400" cy="928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1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20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438150"/>
            <a:ext cx="4038600" cy="4038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05200" y="2812018"/>
            <a:ext cx="32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24400" y="1657350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334000" y="1276350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81800" y="438150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45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17500"/>
            <a:ext cx="8623300" cy="4495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58000" y="59055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15200" y="5905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/>
              <a:t>n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010400" y="971550"/>
            <a:ext cx="3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543800" y="971550"/>
            <a:ext cx="28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77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 28"/>
          <p:cNvGrpSpPr/>
          <p:nvPr/>
        </p:nvGrpSpPr>
        <p:grpSpPr>
          <a:xfrm>
            <a:off x="-10439400" y="-247650"/>
            <a:ext cx="22268276" cy="8686801"/>
            <a:chOff x="-2590800" y="-247650"/>
            <a:chExt cx="14419676" cy="437949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590800" y="-247650"/>
              <a:ext cx="14419676" cy="403225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771015" y="3747681"/>
              <a:ext cx="796300" cy="232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zh-CN" sz="2400" dirty="0" smtClean="0"/>
                <a:t>D</a:t>
              </a:r>
              <a:r>
                <a:rPr kumimoji="1" lang="en-US" altLang="zh-CN" sz="2400" dirty="0" err="1" smtClean="0"/>
                <a:t>irichlet</a:t>
              </a:r>
              <a:endParaRPr kumimoji="1" lang="zh-CN" altLang="en-US" sz="2400" dirty="0"/>
            </a:p>
          </p:txBody>
        </p:sp>
        <p:cxnSp>
          <p:nvCxnSpPr>
            <p:cNvPr id="8" name="直线箭头连接符 7"/>
            <p:cNvCxnSpPr/>
            <p:nvPr/>
          </p:nvCxnSpPr>
          <p:spPr>
            <a:xfrm flipV="1">
              <a:off x="4114800" y="2647950"/>
              <a:ext cx="18288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953000" y="3712896"/>
              <a:ext cx="1954152" cy="418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dirty="0" smtClean="0"/>
                <a:t>Document-specific </a:t>
              </a:r>
            </a:p>
            <a:p>
              <a:pPr algn="ctr"/>
              <a:r>
                <a:rPr kumimoji="1" lang="en-US" altLang="zh-CN" sz="2400" dirty="0" smtClean="0"/>
                <a:t>topic distribution</a:t>
              </a:r>
              <a:endParaRPr kumimoji="1" lang="zh-CN" altLang="en-US" sz="2400" dirty="0"/>
            </a:p>
          </p:txBody>
        </p:sp>
        <p:cxnSp>
          <p:nvCxnSpPr>
            <p:cNvPr id="10" name="直线箭头连接符 9"/>
            <p:cNvCxnSpPr/>
            <p:nvPr/>
          </p:nvCxnSpPr>
          <p:spPr>
            <a:xfrm flipV="1">
              <a:off x="5867400" y="2724150"/>
              <a:ext cx="1066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191722" y="3712895"/>
              <a:ext cx="987521" cy="418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dirty="0" smtClean="0"/>
                <a:t>Topic </a:t>
              </a:r>
            </a:p>
            <a:p>
              <a:pPr algn="ctr"/>
              <a:r>
                <a:rPr kumimoji="1" lang="en-US" altLang="zh-CN" sz="2400" dirty="0" smtClean="0"/>
                <a:t>Assignment</a:t>
              </a:r>
              <a:endParaRPr kumimoji="1" lang="zh-CN" altLang="en-US" sz="2400" dirty="0"/>
            </a:p>
          </p:txBody>
        </p:sp>
        <p:cxnSp>
          <p:nvCxnSpPr>
            <p:cNvPr id="12" name="直线箭头连接符 11"/>
            <p:cNvCxnSpPr>
              <a:stCxn id="11" idx="0"/>
            </p:cNvCxnSpPr>
            <p:nvPr/>
          </p:nvCxnSpPr>
          <p:spPr>
            <a:xfrm flipV="1">
              <a:off x="7685483" y="2874695"/>
              <a:ext cx="10717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877763" y="3712895"/>
              <a:ext cx="916482" cy="418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dirty="0" smtClean="0"/>
                <a:t>Observed</a:t>
              </a:r>
            </a:p>
            <a:p>
              <a:pPr algn="ctr"/>
              <a:r>
                <a:rPr kumimoji="1" lang="zh-CN" altLang="zh-CN" sz="2400" dirty="0" smtClean="0"/>
                <a:t>W</a:t>
              </a:r>
              <a:r>
                <a:rPr kumimoji="1" lang="en-US" altLang="zh-CN" sz="2400" dirty="0" err="1" smtClean="0"/>
                <a:t>ord</a:t>
              </a:r>
              <a:endParaRPr kumimoji="1" lang="zh-CN" altLang="en-US" sz="2400" dirty="0"/>
            </a:p>
          </p:txBody>
        </p:sp>
        <p:cxnSp>
          <p:nvCxnSpPr>
            <p:cNvPr id="19" name="直线箭头连接符 18"/>
            <p:cNvCxnSpPr/>
            <p:nvPr/>
          </p:nvCxnSpPr>
          <p:spPr>
            <a:xfrm flipH="1" flipV="1">
              <a:off x="8554828" y="2837082"/>
              <a:ext cx="817772" cy="8014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9964144" y="3783847"/>
              <a:ext cx="520901" cy="232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/>
                <a:t>Topic</a:t>
              </a:r>
              <a:endParaRPr kumimoji="1" lang="zh-CN" altLang="en-US" sz="2400" dirty="0"/>
            </a:p>
          </p:txBody>
        </p:sp>
        <p:cxnSp>
          <p:nvCxnSpPr>
            <p:cNvPr id="26" name="直线箭头连接符 25"/>
            <p:cNvCxnSpPr/>
            <p:nvPr/>
          </p:nvCxnSpPr>
          <p:spPr>
            <a:xfrm flipV="1">
              <a:off x="10210800" y="2800350"/>
              <a:ext cx="10718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/>
            <p:nvPr/>
          </p:nvCxnSpPr>
          <p:spPr>
            <a:xfrm flipV="1">
              <a:off x="11201400" y="2800350"/>
              <a:ext cx="10718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10760186" y="3829647"/>
              <a:ext cx="909086" cy="263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zh-CN" sz="2800" dirty="0" smtClean="0"/>
                <a:t>D</a:t>
              </a:r>
              <a:r>
                <a:rPr kumimoji="1" lang="en-US" altLang="zh-CN" sz="2800" dirty="0" err="1" smtClean="0"/>
                <a:t>irichlet</a:t>
              </a:r>
              <a:endParaRPr kumimoji="1"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10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0800" y="438150"/>
            <a:ext cx="3463174" cy="434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0231" r="9889"/>
          <a:stretch/>
        </p:blipFill>
        <p:spPr>
          <a:xfrm>
            <a:off x="1676400" y="666750"/>
            <a:ext cx="3360056" cy="4206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4614" t="7486" r="7688" b="6077"/>
          <a:stretch/>
        </p:blipFill>
        <p:spPr>
          <a:xfrm>
            <a:off x="5791200" y="666750"/>
            <a:ext cx="3924192" cy="42688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" b="99000" l="8000" r="77000"/>
                    </a14:imgEffect>
                  </a14:imgLayer>
                </a14:imgProps>
              </a:ext>
            </a:extLst>
          </a:blip>
          <a:srcRect l="8310" r="23652"/>
          <a:stretch/>
        </p:blipFill>
        <p:spPr>
          <a:xfrm>
            <a:off x="8534400" y="358824"/>
            <a:ext cx="3200400" cy="470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4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>
            <a:off x="2286000" y="1809750"/>
            <a:ext cx="5257800" cy="533400"/>
            <a:chOff x="2286000" y="1809750"/>
            <a:chExt cx="5257800" cy="533400"/>
          </a:xfrm>
        </p:grpSpPr>
        <p:sp>
          <p:nvSpPr>
            <p:cNvPr id="4" name="矩形 3"/>
            <p:cNvSpPr/>
            <p:nvPr/>
          </p:nvSpPr>
          <p:spPr>
            <a:xfrm>
              <a:off x="2286000" y="1809750"/>
              <a:ext cx="52578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4384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batch1</a:t>
              </a:r>
              <a:endPara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34290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atch2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958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atch3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4864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atch4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4770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atch5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2286000" y="2952750"/>
            <a:ext cx="5257800" cy="533400"/>
            <a:chOff x="2286000" y="1809750"/>
            <a:chExt cx="5257800" cy="533400"/>
          </a:xfrm>
        </p:grpSpPr>
        <p:sp>
          <p:nvSpPr>
            <p:cNvPr id="15" name="矩形 14"/>
            <p:cNvSpPr/>
            <p:nvPr/>
          </p:nvSpPr>
          <p:spPr>
            <a:xfrm>
              <a:off x="2286000" y="1809750"/>
              <a:ext cx="52578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4384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batch1</a:t>
              </a:r>
              <a:endPara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4290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atch2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4958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atch3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4864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atch4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64770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atch5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2286000" y="4095750"/>
            <a:ext cx="5257800" cy="533400"/>
            <a:chOff x="2286000" y="1809750"/>
            <a:chExt cx="5257800" cy="533400"/>
          </a:xfrm>
        </p:grpSpPr>
        <p:sp>
          <p:nvSpPr>
            <p:cNvPr id="22" name="矩形 21"/>
            <p:cNvSpPr/>
            <p:nvPr/>
          </p:nvSpPr>
          <p:spPr>
            <a:xfrm>
              <a:off x="2286000" y="1809750"/>
              <a:ext cx="5257800" cy="533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4384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batch1</a:t>
              </a:r>
              <a:endParaRPr kumimoji="1" lang="zh-CN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34290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atch2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4958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atch3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54864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atch4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477000" y="1962150"/>
              <a:ext cx="838200" cy="304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</a:t>
              </a:r>
              <a:r>
                <a:rPr kumimoji="1"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atch5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8" name="下箭头 27"/>
          <p:cNvSpPr/>
          <p:nvPr/>
        </p:nvSpPr>
        <p:spPr>
          <a:xfrm>
            <a:off x="26433" y="1885950"/>
            <a:ext cx="914400" cy="3048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90600" y="1885950"/>
            <a:ext cx="102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en-US" altLang="zh-CN" baseline="30000" dirty="0" smtClean="0"/>
              <a:t>st</a:t>
            </a:r>
            <a:r>
              <a:rPr kumimoji="1" lang="en-US" altLang="zh-CN" dirty="0" smtClean="0"/>
              <a:t> epoch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990600" y="3028950"/>
            <a:ext cx="109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r>
              <a:rPr kumimoji="1" lang="zh-CN" altLang="zh-CN" baseline="30000" dirty="0" smtClean="0"/>
              <a:t>n</a:t>
            </a:r>
            <a:r>
              <a:rPr kumimoji="1" lang="en-US" altLang="zh-CN" baseline="30000" dirty="0" smtClean="0"/>
              <a:t>d</a:t>
            </a:r>
            <a:r>
              <a:rPr kumimoji="1" lang="en-US" altLang="zh-CN" dirty="0" smtClean="0"/>
              <a:t> epoch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6800" y="4171950"/>
            <a:ext cx="106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</a:t>
            </a:r>
            <a:r>
              <a:rPr kumimoji="1" lang="en-US" altLang="zh-CN" baseline="30000" dirty="0" smtClean="0"/>
              <a:t>rd</a:t>
            </a:r>
            <a:r>
              <a:rPr kumimoji="1" lang="en-US" altLang="zh-CN" dirty="0" smtClean="0"/>
              <a:t> epoch</a:t>
            </a:r>
            <a:endParaRPr kumimoji="1" lang="zh-CN" altLang="en-US" dirty="0"/>
          </a:p>
        </p:txBody>
      </p:sp>
      <p:sp>
        <p:nvSpPr>
          <p:cNvPr id="32" name="右大括号 31"/>
          <p:cNvSpPr/>
          <p:nvPr/>
        </p:nvSpPr>
        <p:spPr>
          <a:xfrm>
            <a:off x="8686800" y="2038350"/>
            <a:ext cx="457200" cy="2438400"/>
          </a:xfrm>
          <a:prstGeom prst="rightBrace">
            <a:avLst>
              <a:gd name="adj1" fmla="val 75664"/>
              <a:gd name="adj2" fmla="val 50000"/>
            </a:avLst>
          </a:prstGeom>
          <a:noFill/>
          <a:ln w="57150" cmpd="sng">
            <a:solidFill>
              <a:srgbClr val="008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9525000" y="3028950"/>
            <a:ext cx="1615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Data Samples</a:t>
            </a:r>
            <a:endParaRPr kumimoji="1" lang="zh-CN" altLang="en-US" sz="2000" dirty="0"/>
          </a:p>
        </p:txBody>
      </p:sp>
      <p:sp>
        <p:nvSpPr>
          <p:cNvPr id="34" name="左大括号 33"/>
          <p:cNvSpPr/>
          <p:nvPr/>
        </p:nvSpPr>
        <p:spPr>
          <a:xfrm rot="5400000" flipH="1">
            <a:off x="2743200" y="1962150"/>
            <a:ext cx="228600" cy="838200"/>
          </a:xfrm>
          <a:prstGeom prst="leftBrac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620000" y="1809750"/>
            <a:ext cx="1133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Dataset</a:t>
            </a:r>
            <a:endParaRPr kumimoji="1" lang="zh-CN" altLang="en-US" sz="2400" dirty="0"/>
          </a:p>
        </p:txBody>
      </p:sp>
      <p:sp>
        <p:nvSpPr>
          <p:cNvPr id="37" name="左大括号 36"/>
          <p:cNvSpPr/>
          <p:nvPr/>
        </p:nvSpPr>
        <p:spPr>
          <a:xfrm rot="5400000">
            <a:off x="4572000" y="-781050"/>
            <a:ext cx="609600" cy="4876800"/>
          </a:xfrm>
          <a:prstGeom prst="leftBrace">
            <a:avLst/>
          </a:prstGeom>
          <a:ln w="762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332163" y="2419350"/>
            <a:ext cx="176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Batch size = 500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-7404" y="3105150"/>
            <a:ext cx="90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Training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7620000" y="2952750"/>
            <a:ext cx="1133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Dataset</a:t>
            </a:r>
            <a:endParaRPr kumimoji="1" lang="zh-CN" altLang="en-US" sz="24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620000" y="4171950"/>
            <a:ext cx="1133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Dataset</a:t>
            </a:r>
            <a:endParaRPr kumimoji="1" lang="zh-CN" altLang="en-US" sz="2400" dirty="0"/>
          </a:p>
        </p:txBody>
      </p:sp>
      <p:sp>
        <p:nvSpPr>
          <p:cNvPr id="43" name="文本框 42"/>
          <p:cNvSpPr txBox="1"/>
          <p:nvPr/>
        </p:nvSpPr>
        <p:spPr>
          <a:xfrm>
            <a:off x="3810000" y="895350"/>
            <a:ext cx="216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#Iterations=5</a:t>
            </a:r>
            <a:endParaRPr kumimoji="1" lang="zh-CN" altLang="en-US" sz="2800" dirty="0"/>
          </a:p>
        </p:txBody>
      </p:sp>
      <p:sp>
        <p:nvSpPr>
          <p:cNvPr id="44" name="文本框 43"/>
          <p:cNvSpPr txBox="1"/>
          <p:nvPr/>
        </p:nvSpPr>
        <p:spPr>
          <a:xfrm>
            <a:off x="3733800" y="514350"/>
            <a:ext cx="2759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Data size = 2500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602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2724150"/>
            <a:ext cx="9144000" cy="2786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-2381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39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宽屏演示文稿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宽屏演示文稿.potx</Template>
  <TotalTime>0</TotalTime>
  <Words>60</Words>
  <Application>Microsoft Macintosh PowerPoint</Application>
  <PresentationFormat>全屏显示(16:9)</PresentationFormat>
  <Paragraphs>44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宽屏演示文稿</vt:lpstr>
      <vt:lpstr>图片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2020-06-22T03:07:33Z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